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339" r:id="rId2"/>
    <p:sldId id="397" r:id="rId3"/>
    <p:sldId id="344" r:id="rId4"/>
    <p:sldId id="347" r:id="rId5"/>
    <p:sldId id="356" r:id="rId6"/>
    <p:sldId id="420" r:id="rId7"/>
    <p:sldId id="417" r:id="rId8"/>
    <p:sldId id="419" r:id="rId9"/>
    <p:sldId id="400" r:id="rId10"/>
    <p:sldId id="404" r:id="rId11"/>
    <p:sldId id="405" r:id="rId12"/>
    <p:sldId id="406" r:id="rId13"/>
    <p:sldId id="407" r:id="rId14"/>
    <p:sldId id="408" r:id="rId15"/>
    <p:sldId id="409" r:id="rId16"/>
    <p:sldId id="402" r:id="rId17"/>
    <p:sldId id="410" r:id="rId18"/>
    <p:sldId id="411" r:id="rId19"/>
    <p:sldId id="412" r:id="rId20"/>
    <p:sldId id="413" r:id="rId21"/>
    <p:sldId id="403" r:id="rId22"/>
    <p:sldId id="414" r:id="rId23"/>
    <p:sldId id="415" r:id="rId24"/>
    <p:sldId id="416" r:id="rId25"/>
    <p:sldId id="401" r:id="rId26"/>
    <p:sldId id="399" r:id="rId27"/>
    <p:sldId id="380" r:id="rId28"/>
    <p:sldId id="384" r:id="rId29"/>
    <p:sldId id="363" r:id="rId30"/>
    <p:sldId id="364" r:id="rId31"/>
  </p:sldIdLst>
  <p:sldSz cx="12192000" cy="6858000"/>
  <p:notesSz cx="7010400" cy="9296400"/>
  <p:embeddedFontLst>
    <p:embeddedFont>
      <p:font typeface="Abadi" panose="020B0604020104020204" pitchFamily="34" charset="0"/>
      <p:regular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79329-07C3-5F9B-307F-672E3640C497}" name="Ardina Hasanbasri" initials="AH" userId="d517801f59e965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720" autoAdjust="0"/>
  </p:normalViewPr>
  <p:slideViewPr>
    <p:cSldViewPr snapToGrid="0">
      <p:cViewPr varScale="1">
        <p:scale>
          <a:sx n="92" d="100"/>
          <a:sy n="92" d="100"/>
        </p:scale>
        <p:origin x="33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ina Hasanbasri" userId="d517801f59e965b9" providerId="LiveId" clId="{13D317FB-D78E-47DE-AACE-7C56013E3840}"/>
    <pc:docChg chg="custSel modSld">
      <pc:chgData name="Ardina Hasanbasri" userId="d517801f59e965b9" providerId="LiveId" clId="{13D317FB-D78E-47DE-AACE-7C56013E3840}" dt="2025-11-07T05:15:18.297" v="10" actId="20577"/>
      <pc:docMkLst>
        <pc:docMk/>
      </pc:docMkLst>
      <pc:sldChg chg="modNotesTx">
        <pc:chgData name="Ardina Hasanbasri" userId="d517801f59e965b9" providerId="LiveId" clId="{13D317FB-D78E-47DE-AACE-7C56013E3840}" dt="2025-11-07T05:15:18.297" v="10" actId="20577"/>
        <pc:sldMkLst>
          <pc:docMk/>
          <pc:sldMk cId="2348928858" sldId="339"/>
        </pc:sldMkLst>
      </pc:sldChg>
      <pc:sldChg chg="modNotesTx">
        <pc:chgData name="Ardina Hasanbasri" userId="d517801f59e965b9" providerId="LiveId" clId="{13D317FB-D78E-47DE-AACE-7C56013E3840}" dt="2025-11-07T05:14:55.396" v="9" actId="20577"/>
        <pc:sldMkLst>
          <pc:docMk/>
          <pc:sldMk cId="3805564817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76D1-C942-4CEE-A1DF-445FE314F43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C4C9D-B6C0-426E-BBA8-FD19BDD6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07DD6-6378-4326-BAFB-C9B964FF7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07DD6-6378-4326-BAFB-C9B964FF76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07DD6-6378-4326-BAFB-C9B964FF76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6A7DAE41-35E2-8CEC-F167-37CC3CCFF9AA}"/>
              </a:ext>
            </a:extLst>
          </p:cNvPr>
          <p:cNvSpPr txBox="1">
            <a:spLocks/>
          </p:cNvSpPr>
          <p:nvPr/>
        </p:nvSpPr>
        <p:spPr>
          <a:xfrm>
            <a:off x="5214715" y="167719"/>
            <a:ext cx="7377166" cy="3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i="1">
                <a:solidFill>
                  <a:srgbClr val="002060"/>
                </a:solidFill>
                <a:latin typeface="+mn-lt"/>
              </a:rPr>
              <a:t>GLBL 3225</a:t>
            </a:r>
            <a:r>
              <a:rPr lang="en-US" sz="2000" b="0" i="1" dirty="0">
                <a:solidFill>
                  <a:srgbClr val="002060"/>
                </a:solidFill>
                <a:latin typeface="+mn-lt"/>
              </a:rPr>
              <a:t>: Approaches to International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E876-E8AB-2EBB-C0DD-CBF098F1B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8200" y="2169007"/>
            <a:ext cx="5435600" cy="191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66ABA-76FA-59AE-CADE-601BA9FBC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16" y="96084"/>
            <a:ext cx="4297666" cy="4686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A0A1C-9C34-189A-F727-114B7C84DBDE}"/>
              </a:ext>
            </a:extLst>
          </p:cNvPr>
          <p:cNvSpPr/>
          <p:nvPr/>
        </p:nvSpPr>
        <p:spPr>
          <a:xfrm rot="5400000">
            <a:off x="-540091" y="935467"/>
            <a:ext cx="1724488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864D3-D55F-1E20-26B8-34C3C80F3E0E}"/>
              </a:ext>
            </a:extLst>
          </p:cNvPr>
          <p:cNvSpPr/>
          <p:nvPr/>
        </p:nvSpPr>
        <p:spPr>
          <a:xfrm rot="5400000">
            <a:off x="-382033" y="669888"/>
            <a:ext cx="1193329" cy="45720"/>
          </a:xfrm>
          <a:prstGeom prst="rect">
            <a:avLst/>
          </a:prstGeom>
          <a:solidFill>
            <a:srgbClr val="718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9F26F-C44D-6331-442B-AADC2A61EC81}"/>
              </a:ext>
            </a:extLst>
          </p:cNvPr>
          <p:cNvSpPr/>
          <p:nvPr userDrawn="1"/>
        </p:nvSpPr>
        <p:spPr>
          <a:xfrm rot="5400000" flipV="1">
            <a:off x="-323490" y="503826"/>
            <a:ext cx="861204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4B37-7B73-B5C8-3C78-2D1F8E27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1308788"/>
            <a:ext cx="11815733" cy="5461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833E3-E2D6-42FD-F273-695CB32C5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72" y="405843"/>
            <a:ext cx="8467725" cy="603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Outline</a:t>
            </a:r>
          </a:p>
          <a:p>
            <a:pPr lvl="1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D4EEB-CD0D-686D-6D43-6F6ABE13F12D}"/>
              </a:ext>
            </a:extLst>
          </p:cNvPr>
          <p:cNvGrpSpPr/>
          <p:nvPr userDrawn="1"/>
        </p:nvGrpSpPr>
        <p:grpSpPr>
          <a:xfrm>
            <a:off x="68372" y="6702184"/>
            <a:ext cx="11993049" cy="67783"/>
            <a:chOff x="68372" y="68578"/>
            <a:chExt cx="11993049" cy="67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42065A-0E82-E3D5-9F7C-6BC0EF39E385}"/>
                </a:ext>
              </a:extLst>
            </p:cNvPr>
            <p:cNvSpPr/>
            <p:nvPr/>
          </p:nvSpPr>
          <p:spPr>
            <a:xfrm>
              <a:off x="68372" y="75933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AA220C-6E4B-45DD-C0D7-12F47D962D71}"/>
                </a:ext>
              </a:extLst>
            </p:cNvPr>
            <p:cNvSpPr/>
            <p:nvPr/>
          </p:nvSpPr>
          <p:spPr>
            <a:xfrm>
              <a:off x="1809102" y="81086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F90C90-1D9A-1174-F32B-F3118DCC83C3}"/>
                </a:ext>
              </a:extLst>
            </p:cNvPr>
            <p:cNvSpPr/>
            <p:nvPr userDrawn="1"/>
          </p:nvSpPr>
          <p:spPr>
            <a:xfrm>
              <a:off x="3805142" y="75933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14CC3A-DB6F-246A-2BB8-E21CAB62B5E5}"/>
                </a:ext>
              </a:extLst>
            </p:cNvPr>
            <p:cNvSpPr/>
            <p:nvPr userDrawn="1"/>
          </p:nvSpPr>
          <p:spPr>
            <a:xfrm>
              <a:off x="5545872" y="75933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7AB09A-6E1C-FFD1-E688-BAAFC1FA3AD4}"/>
                </a:ext>
              </a:extLst>
            </p:cNvPr>
            <p:cNvSpPr/>
            <p:nvPr userDrawn="1"/>
          </p:nvSpPr>
          <p:spPr>
            <a:xfrm>
              <a:off x="7541912" y="68578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A916F-B900-B104-B0A3-908C2442C3B3}"/>
                </a:ext>
              </a:extLst>
            </p:cNvPr>
            <p:cNvSpPr/>
            <p:nvPr userDrawn="1"/>
          </p:nvSpPr>
          <p:spPr>
            <a:xfrm>
              <a:off x="9282642" y="75933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D75535-9F6B-573B-6DA2-912EC9FAA743}"/>
                </a:ext>
              </a:extLst>
            </p:cNvPr>
            <p:cNvSpPr/>
            <p:nvPr userDrawn="1"/>
          </p:nvSpPr>
          <p:spPr>
            <a:xfrm>
              <a:off x="11278682" y="75933"/>
              <a:ext cx="782739" cy="45719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19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4B37-7B73-B5C8-3C78-2D1F8E27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815733" cy="533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833E3-E2D6-42FD-F273-695CB32C5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8467725" cy="603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5C083-C219-5615-B559-AE9101EA7020}"/>
              </a:ext>
            </a:extLst>
          </p:cNvPr>
          <p:cNvSpPr/>
          <p:nvPr userDrawn="1"/>
        </p:nvSpPr>
        <p:spPr>
          <a:xfrm rot="5400000">
            <a:off x="-540091" y="935467"/>
            <a:ext cx="1724488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3C1F7-4148-108F-0DC4-0870756585AE}"/>
              </a:ext>
            </a:extLst>
          </p:cNvPr>
          <p:cNvSpPr/>
          <p:nvPr userDrawn="1"/>
        </p:nvSpPr>
        <p:spPr>
          <a:xfrm rot="5400000">
            <a:off x="-382033" y="669888"/>
            <a:ext cx="1193329" cy="45720"/>
          </a:xfrm>
          <a:prstGeom prst="rect">
            <a:avLst/>
          </a:prstGeom>
          <a:solidFill>
            <a:srgbClr val="718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43B4C-3943-2A5B-49FA-FC8EFA1E95B5}"/>
              </a:ext>
            </a:extLst>
          </p:cNvPr>
          <p:cNvSpPr/>
          <p:nvPr userDrawn="1"/>
        </p:nvSpPr>
        <p:spPr>
          <a:xfrm rot="5400000" flipV="1">
            <a:off x="-323490" y="503826"/>
            <a:ext cx="861204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7983A-766D-70DE-F10D-7A49130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1E43D-6108-5F82-DB12-E1C62C47E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560B-5DAA-6566-BF7D-0BD98DF5B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3A1E-5A73-43B0-BB6F-6B72BACD5E0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395D-1262-C70B-B6C3-1DBF300BD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8F7D-C2E1-28E8-BD76-96801B212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9C7F-3CA4-4C99-91BC-F3AEC672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worldbank.org/en/publication/documents-reports/documentdetail/099225003092220001/p1694340e80f9a00a09b20042de5a9cd47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worldbank.org/en/publication/documents-reports/documentdetail/099225003092220001/p1694340e80f9a00a09b20042de5a9cd47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7EiYes9p3s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87EiYes9p3s&amp;ab_channel=WorldBank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orldbank.org/en/programs/lsms" TargetMode="External"/><Relationship Id="rId4" Type="http://schemas.openxmlformats.org/officeDocument/2006/relationships/hyperlink" Target="https://microdata.worldbank.org/index.php/ho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yale.idm.oclc.org/science/article/pii/S0306919214000256" TargetMode="External"/><Relationship Id="rId2" Type="http://schemas.openxmlformats.org/officeDocument/2006/relationships/hyperlink" Target="https://www.aeaweb.org/articles?id=10.1257/mac.2017022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andfonline.com/doi/full/10.1080/00220388.2023.2244634?" TargetMode="External"/><Relationship Id="rId4" Type="http://schemas.openxmlformats.org/officeDocument/2006/relationships/hyperlink" Target="https://www-sciencedirect-com.yale.idm.oclc.org/science/article/pii/S0305750X2200369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FADB996-781D-9704-7F04-FAA50BC2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5" y="611046"/>
            <a:ext cx="2347489" cy="163191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E838D-EFAC-3572-3E52-48F845308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8140" y="2741050"/>
            <a:ext cx="8615720" cy="3888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Part I Building Blocks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8</a:t>
            </a:r>
            <a:r>
              <a:rPr lang="en-US" b="1"/>
              <a:t> </a:t>
            </a:r>
            <a:r>
              <a:rPr lang="en-US" b="1" dirty="0"/>
              <a:t>Indicators &amp; Case Studies</a:t>
            </a:r>
          </a:p>
          <a:p>
            <a:pPr marL="0" indent="0" algn="ctr">
              <a:buNone/>
            </a:pPr>
            <a:r>
              <a:rPr lang="en-US" b="1" dirty="0"/>
              <a:t>Measuring Poverty Rates using Malawi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D199E-20BB-BD90-DBEA-3B4194F1D406}"/>
              </a:ext>
            </a:extLst>
          </p:cNvPr>
          <p:cNvSpPr txBox="1"/>
          <p:nvPr/>
        </p:nvSpPr>
        <p:spPr>
          <a:xfrm>
            <a:off x="948818" y="5018324"/>
            <a:ext cx="1008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How can we measure poverty by district and region using household data?</a:t>
            </a:r>
          </a:p>
        </p:txBody>
      </p:sp>
    </p:spTree>
    <p:extLst>
      <p:ext uri="{BB962C8B-B14F-4D97-AF65-F5344CB8AC3E}">
        <p14:creationId xmlns:p14="http://schemas.microsoft.com/office/powerpoint/2010/main" val="23489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>
                <a:solidFill>
                  <a:srgbClr val="FF0000"/>
                </a:solidFill>
              </a:rPr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sum(hh_g05, na.rm = TRUE),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10381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FF0000"/>
                </a:solidFill>
              </a:rPr>
              <a:t>food_cons</a:t>
            </a:r>
            <a:r>
              <a:rPr lang="en-US" sz="2600" dirty="0">
                <a:solidFill>
                  <a:srgbClr val="FF0000"/>
                </a:solidFill>
              </a:rPr>
              <a:t> is the dataset that contains the variable I want to summarize.</a:t>
            </a:r>
          </a:p>
        </p:txBody>
      </p:sp>
    </p:spTree>
    <p:extLst>
      <p:ext uri="{BB962C8B-B14F-4D97-AF65-F5344CB8AC3E}">
        <p14:creationId xmlns:p14="http://schemas.microsoft.com/office/powerpoint/2010/main" val="102175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rgbClr val="FF0000"/>
                </a:solidFill>
              </a:rPr>
              <a:t>Total_Food_Exp</a:t>
            </a:r>
            <a:r>
              <a:rPr lang="en-US" sz="2600" dirty="0"/>
              <a:t> = sum(hh_g05, na.rm = TRUE),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7577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The second input is the name for the new variable.</a:t>
            </a:r>
          </a:p>
        </p:txBody>
      </p:sp>
    </p:spTree>
    <p:extLst>
      <p:ext uri="{BB962C8B-B14F-4D97-AF65-F5344CB8AC3E}">
        <p14:creationId xmlns:p14="http://schemas.microsoft.com/office/powerpoint/2010/main" val="260053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FF0000"/>
                </a:solidFill>
              </a:rPr>
              <a:t>sum(</a:t>
            </a:r>
            <a:r>
              <a:rPr lang="en-US" sz="2600" dirty="0"/>
              <a:t>hh_g05, na.rm = TRUE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11219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sum() is the type of aggregation I want to do. Other aggregations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413191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sum(</a:t>
            </a:r>
            <a:r>
              <a:rPr lang="en-US" sz="2600" dirty="0">
                <a:solidFill>
                  <a:srgbClr val="FF0000"/>
                </a:solidFill>
              </a:rPr>
              <a:t>hh_g05</a:t>
            </a:r>
            <a:r>
              <a:rPr lang="en-US" sz="2600" dirty="0"/>
              <a:t>, na.rm = TRUE),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5703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The variable that I want to aggregate.</a:t>
            </a:r>
          </a:p>
        </p:txBody>
      </p:sp>
    </p:spTree>
    <p:extLst>
      <p:ext uri="{BB962C8B-B14F-4D97-AF65-F5344CB8AC3E}">
        <p14:creationId xmlns:p14="http://schemas.microsoft.com/office/powerpoint/2010/main" val="136549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sum(hh_g05, </a:t>
            </a:r>
            <a:r>
              <a:rPr lang="en-US" sz="2600" dirty="0">
                <a:solidFill>
                  <a:srgbClr val="FF0000"/>
                </a:solidFill>
              </a:rPr>
              <a:t>na.rm = TRUE</a:t>
            </a:r>
            <a:r>
              <a:rPr lang="en-US" sz="2600" dirty="0"/>
              <a:t>),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5519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When aggregating, ignore </a:t>
            </a:r>
            <a:r>
              <a:rPr lang="en-US" sz="2600" dirty="0" err="1">
                <a:solidFill>
                  <a:srgbClr val="FF0000"/>
                </a:solidFill>
              </a:rPr>
              <a:t>missings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886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the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sum(hh_g05, na.rm = TRUE), </a:t>
            </a:r>
            <a:r>
              <a:rPr lang="en-US" sz="2600" dirty="0">
                <a:solidFill>
                  <a:srgbClr val="FF0000"/>
                </a:solidFill>
              </a:rPr>
              <a:t>.by = (</a:t>
            </a:r>
            <a:r>
              <a:rPr lang="en-US" sz="2600" dirty="0" err="1">
                <a:solidFill>
                  <a:srgbClr val="FF0000"/>
                </a:solidFill>
              </a:rPr>
              <a:t>case_id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02431-9D4C-B0D4-CF81-2DB08801CB31}"/>
              </a:ext>
            </a:extLst>
          </p:cNvPr>
          <p:cNvSpPr txBox="1"/>
          <p:nvPr/>
        </p:nvSpPr>
        <p:spPr>
          <a:xfrm>
            <a:off x="442211" y="5281353"/>
            <a:ext cx="84684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Sum up the total by household id. The variable is </a:t>
            </a:r>
            <a:r>
              <a:rPr lang="en-US" sz="2600" dirty="0" err="1">
                <a:solidFill>
                  <a:srgbClr val="FF0000"/>
                </a:solidFill>
              </a:rPr>
              <a:t>case_id</a:t>
            </a:r>
            <a:r>
              <a:rPr lang="en-US" sz="2600" dirty="0">
                <a:solidFill>
                  <a:srgbClr val="FF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9431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Merging Data (Connecting the data into one)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EE20C-4B85-BE15-F0D9-F5678D0FD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07" y="1507373"/>
            <a:ext cx="2709687" cy="4830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439C3-3682-04AA-72AE-5CB8841F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70" y="2111759"/>
            <a:ext cx="7436873" cy="3164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5F036-2F37-852D-4BA2-39161B1B3EC5}"/>
              </a:ext>
            </a:extLst>
          </p:cNvPr>
          <p:cNvSpPr txBox="1"/>
          <p:nvPr/>
        </p:nvSpPr>
        <p:spPr>
          <a:xfrm>
            <a:off x="442211" y="858056"/>
            <a:ext cx="380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Dataset I: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Total Food Consumption by Household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30FEF-660E-18E3-9A82-8E6FB986CDA0}"/>
              </a:ext>
            </a:extLst>
          </p:cNvPr>
          <p:cNvSpPr txBox="1"/>
          <p:nvPr/>
        </p:nvSpPr>
        <p:spPr>
          <a:xfrm>
            <a:off x="6759933" y="1331881"/>
            <a:ext cx="236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Dataset II: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Household Information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2F0C2-3BD5-AE31-3717-7DBB3108C095}"/>
              </a:ext>
            </a:extLst>
          </p:cNvPr>
          <p:cNvSpPr/>
          <p:nvPr/>
        </p:nvSpPr>
        <p:spPr>
          <a:xfrm>
            <a:off x="958734" y="1566840"/>
            <a:ext cx="997527" cy="2881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4D8B75-1E6F-B4EF-963C-52CB52D57D74}"/>
              </a:ext>
            </a:extLst>
          </p:cNvPr>
          <p:cNvSpPr/>
          <p:nvPr/>
        </p:nvSpPr>
        <p:spPr>
          <a:xfrm>
            <a:off x="4325389" y="2111759"/>
            <a:ext cx="997527" cy="2881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68618B-43AD-0473-D963-72E046F5E1A3}"/>
              </a:ext>
            </a:extLst>
          </p:cNvPr>
          <p:cNvCxnSpPr/>
          <p:nvPr/>
        </p:nvCxnSpPr>
        <p:spPr>
          <a:xfrm>
            <a:off x="2039389" y="1710927"/>
            <a:ext cx="2139142" cy="5058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Merging Data (Connecting the data into 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C9AF9-77F7-853A-EED4-863EF28CCBE9}"/>
              </a:ext>
            </a:extLst>
          </p:cNvPr>
          <p:cNvSpPr txBox="1"/>
          <p:nvPr/>
        </p:nvSpPr>
        <p:spPr>
          <a:xfrm>
            <a:off x="257695" y="2630623"/>
            <a:ext cx="11765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merge(</a:t>
            </a:r>
            <a:r>
              <a:rPr lang="en-US" sz="2600" dirty="0">
                <a:solidFill>
                  <a:srgbClr val="FF0000"/>
                </a:solidFill>
              </a:rPr>
              <a:t>x=</a:t>
            </a:r>
            <a:r>
              <a:rPr lang="en-US" sz="2600" dirty="0" err="1">
                <a:solidFill>
                  <a:srgbClr val="FF0000"/>
                </a:solidFill>
              </a:rPr>
              <a:t>food_exp_by_hh</a:t>
            </a:r>
            <a:r>
              <a:rPr lang="en-US" sz="2600" dirty="0"/>
              <a:t>, y=</a:t>
            </a:r>
            <a:r>
              <a:rPr lang="en-US" sz="2600" dirty="0" err="1"/>
              <a:t>hh_info</a:t>
            </a:r>
            <a:r>
              <a:rPr lang="en-US" sz="2600" dirty="0"/>
              <a:t>, </a:t>
            </a:r>
            <a:r>
              <a:rPr lang="en-US" sz="2600" dirty="0" err="1"/>
              <a:t>by.x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", </a:t>
            </a:r>
            <a:r>
              <a:rPr lang="en-US" sz="2600" dirty="0" err="1"/>
              <a:t>by.y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73805-522D-944A-D464-0789A9ECC45A}"/>
              </a:ext>
            </a:extLst>
          </p:cNvPr>
          <p:cNvSpPr txBox="1"/>
          <p:nvPr/>
        </p:nvSpPr>
        <p:spPr>
          <a:xfrm>
            <a:off x="1352203" y="3990109"/>
            <a:ext cx="4877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x= the name of the first dataset. </a:t>
            </a:r>
          </a:p>
        </p:txBody>
      </p:sp>
    </p:spTree>
    <p:extLst>
      <p:ext uri="{BB962C8B-B14F-4D97-AF65-F5344CB8AC3E}">
        <p14:creationId xmlns:p14="http://schemas.microsoft.com/office/powerpoint/2010/main" val="226542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Merging Data (Connecting the data into 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C9AF9-77F7-853A-EED4-863EF28CCBE9}"/>
              </a:ext>
            </a:extLst>
          </p:cNvPr>
          <p:cNvSpPr txBox="1"/>
          <p:nvPr/>
        </p:nvSpPr>
        <p:spPr>
          <a:xfrm>
            <a:off x="257695" y="2630623"/>
            <a:ext cx="11765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merge(x=</a:t>
            </a:r>
            <a:r>
              <a:rPr lang="en-US" sz="2600" dirty="0" err="1"/>
              <a:t>food_exp_by_hh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y=</a:t>
            </a:r>
            <a:r>
              <a:rPr lang="en-US" sz="2600" dirty="0" err="1">
                <a:solidFill>
                  <a:srgbClr val="FF0000"/>
                </a:solidFill>
              </a:rPr>
              <a:t>hh_info</a:t>
            </a:r>
            <a:r>
              <a:rPr lang="en-US" sz="2600" dirty="0"/>
              <a:t>, </a:t>
            </a:r>
            <a:r>
              <a:rPr lang="en-US" sz="2600" dirty="0" err="1"/>
              <a:t>by.x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", </a:t>
            </a:r>
            <a:r>
              <a:rPr lang="en-US" sz="2600" dirty="0" err="1"/>
              <a:t>by.y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73805-522D-944A-D464-0789A9ECC45A}"/>
              </a:ext>
            </a:extLst>
          </p:cNvPr>
          <p:cNvSpPr txBox="1"/>
          <p:nvPr/>
        </p:nvSpPr>
        <p:spPr>
          <a:xfrm>
            <a:off x="1352203" y="3990109"/>
            <a:ext cx="53907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y= the name of the second dataset. </a:t>
            </a:r>
          </a:p>
        </p:txBody>
      </p:sp>
    </p:spTree>
    <p:extLst>
      <p:ext uri="{BB962C8B-B14F-4D97-AF65-F5344CB8AC3E}">
        <p14:creationId xmlns:p14="http://schemas.microsoft.com/office/powerpoint/2010/main" val="156665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Merging Data (Connecting the data into 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C9AF9-77F7-853A-EED4-863EF28CCBE9}"/>
              </a:ext>
            </a:extLst>
          </p:cNvPr>
          <p:cNvSpPr txBox="1"/>
          <p:nvPr/>
        </p:nvSpPr>
        <p:spPr>
          <a:xfrm>
            <a:off x="257695" y="2630623"/>
            <a:ext cx="11765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merge(x=</a:t>
            </a:r>
            <a:r>
              <a:rPr lang="en-US" sz="2600" dirty="0" err="1"/>
              <a:t>food_exp_by_hh</a:t>
            </a:r>
            <a:r>
              <a:rPr lang="en-US" sz="2600" dirty="0"/>
              <a:t>, y=</a:t>
            </a:r>
            <a:r>
              <a:rPr lang="en-US" sz="2600" dirty="0" err="1"/>
              <a:t>hh_info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rgbClr val="FF0000"/>
                </a:solidFill>
              </a:rPr>
              <a:t>by.x</a:t>
            </a:r>
            <a:r>
              <a:rPr lang="en-US" sz="2600" dirty="0">
                <a:solidFill>
                  <a:srgbClr val="FF0000"/>
                </a:solidFill>
              </a:rPr>
              <a:t>="</a:t>
            </a:r>
            <a:r>
              <a:rPr lang="en-US" sz="2600" dirty="0" err="1">
                <a:solidFill>
                  <a:srgbClr val="FF0000"/>
                </a:solidFill>
              </a:rPr>
              <a:t>case_id</a:t>
            </a:r>
            <a:r>
              <a:rPr lang="en-US" sz="2600" dirty="0">
                <a:solidFill>
                  <a:srgbClr val="FF0000"/>
                </a:solidFill>
              </a:rPr>
              <a:t>"</a:t>
            </a:r>
            <a:r>
              <a:rPr lang="en-US" sz="2600" dirty="0"/>
              <a:t>, </a:t>
            </a:r>
            <a:r>
              <a:rPr lang="en-US" sz="2600" dirty="0" err="1"/>
              <a:t>by.y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73805-522D-944A-D464-0789A9ECC45A}"/>
              </a:ext>
            </a:extLst>
          </p:cNvPr>
          <p:cNvSpPr txBox="1"/>
          <p:nvPr/>
        </p:nvSpPr>
        <p:spPr>
          <a:xfrm>
            <a:off x="1352203" y="3990109"/>
            <a:ext cx="7846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Specify the variable in the </a:t>
            </a:r>
            <a:r>
              <a:rPr lang="en-US" sz="2600" u="sng" dirty="0">
                <a:solidFill>
                  <a:srgbClr val="FF0000"/>
                </a:solidFill>
              </a:rPr>
              <a:t>first</a:t>
            </a:r>
            <a:r>
              <a:rPr lang="en-US" sz="2600" dirty="0">
                <a:solidFill>
                  <a:srgbClr val="FF0000"/>
                </a:solidFill>
              </a:rPr>
              <a:t> dataset for connecting.  </a:t>
            </a:r>
          </a:p>
        </p:txBody>
      </p:sp>
    </p:spTree>
    <p:extLst>
      <p:ext uri="{BB962C8B-B14F-4D97-AF65-F5344CB8AC3E}">
        <p14:creationId xmlns:p14="http://schemas.microsoft.com/office/powerpoint/2010/main" val="37556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B69A1F-0A35-45F8-E360-FDE97EBC1D90}"/>
              </a:ext>
            </a:extLst>
          </p:cNvPr>
          <p:cNvSpPr/>
          <p:nvPr/>
        </p:nvSpPr>
        <p:spPr>
          <a:xfrm>
            <a:off x="619229" y="1674458"/>
            <a:ext cx="4628872" cy="6671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1. Background of Household Survey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0E5E3A-DC8F-A1A0-17D8-4F5F3F1172EE}"/>
              </a:ext>
            </a:extLst>
          </p:cNvPr>
          <p:cNvSpPr/>
          <p:nvPr/>
        </p:nvSpPr>
        <p:spPr>
          <a:xfrm>
            <a:off x="619229" y="2913611"/>
            <a:ext cx="5005716" cy="12261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2. Case Study &amp; Data Analytics Lesson: </a:t>
            </a:r>
          </a:p>
          <a:p>
            <a:r>
              <a:rPr lang="en-US" b="1" dirty="0">
                <a:solidFill>
                  <a:schemeClr val="tx1"/>
                </a:solidFill>
              </a:rPr>
              <a:t>     Measuring Poverty Rates in Malawi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74A7E0-350F-2064-6222-C8F398CE3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Outline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BCE9F-2180-41C8-0F50-EDF8ABDF7AE8}"/>
              </a:ext>
            </a:extLst>
          </p:cNvPr>
          <p:cNvSpPr txBox="1"/>
          <p:nvPr/>
        </p:nvSpPr>
        <p:spPr>
          <a:xfrm>
            <a:off x="5624945" y="4573129"/>
            <a:ext cx="626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 Discussion on how to improve the poverty rate measurement.</a:t>
            </a:r>
            <a:endParaRPr lang="en-US" b="1" u="sng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5CED94-5616-2EA0-BEAF-86D5E5A495A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24945" y="2992582"/>
            <a:ext cx="884960" cy="534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B4495-1B7D-8FEA-1B45-B16E9ED1786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24945" y="3526674"/>
            <a:ext cx="9421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1F88BB-2968-3D6A-2B72-9A6FE8FD5C0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624945" y="3526675"/>
            <a:ext cx="884960" cy="453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0C4A4E-B7C0-2E6F-1516-A41B4BCD8A5D}"/>
              </a:ext>
            </a:extLst>
          </p:cNvPr>
          <p:cNvSpPr txBox="1"/>
          <p:nvPr/>
        </p:nvSpPr>
        <p:spPr>
          <a:xfrm>
            <a:off x="6567057" y="2802666"/>
            <a:ext cx="13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summarize()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328CD-EAA5-4789-DB3D-4EF8BF4D2852}"/>
              </a:ext>
            </a:extLst>
          </p:cNvPr>
          <p:cNvSpPr txBox="1"/>
          <p:nvPr/>
        </p:nvSpPr>
        <p:spPr>
          <a:xfrm>
            <a:off x="6567057" y="3316671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merge()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22D6F-8A7A-E1D4-6BE1-2B06063EFB2A}"/>
              </a:ext>
            </a:extLst>
          </p:cNvPr>
          <p:cNvSpPr txBox="1"/>
          <p:nvPr/>
        </p:nvSpPr>
        <p:spPr>
          <a:xfrm>
            <a:off x="6567056" y="3750024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grouped_stats</a:t>
            </a:r>
            <a:r>
              <a:rPr lang="en-US" b="1" dirty="0"/>
              <a:t>() &amp; weights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48CB0-28F9-5FF2-39D0-46DD44B4F3BF}"/>
              </a:ext>
            </a:extLst>
          </p:cNvPr>
          <p:cNvSpPr txBox="1"/>
          <p:nvPr/>
        </p:nvSpPr>
        <p:spPr>
          <a:xfrm>
            <a:off x="6567056" y="2334238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Three new commands to know:</a:t>
            </a:r>
          </a:p>
        </p:txBody>
      </p:sp>
    </p:spTree>
    <p:extLst>
      <p:ext uri="{BB962C8B-B14F-4D97-AF65-F5344CB8AC3E}">
        <p14:creationId xmlns:p14="http://schemas.microsoft.com/office/powerpoint/2010/main" val="27867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Merging Data (Connecting the data into 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C9AF9-77F7-853A-EED4-863EF28CCBE9}"/>
              </a:ext>
            </a:extLst>
          </p:cNvPr>
          <p:cNvSpPr txBox="1"/>
          <p:nvPr/>
        </p:nvSpPr>
        <p:spPr>
          <a:xfrm>
            <a:off x="257695" y="2630623"/>
            <a:ext cx="117652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merge(x=</a:t>
            </a:r>
            <a:r>
              <a:rPr lang="en-US" sz="2600" dirty="0" err="1"/>
              <a:t>food_exp_by_hh</a:t>
            </a:r>
            <a:r>
              <a:rPr lang="en-US" sz="2600" dirty="0"/>
              <a:t>, y=</a:t>
            </a:r>
            <a:r>
              <a:rPr lang="en-US" sz="2600" dirty="0" err="1"/>
              <a:t>hh_info</a:t>
            </a:r>
            <a:r>
              <a:rPr lang="en-US" sz="2600" dirty="0"/>
              <a:t>, </a:t>
            </a:r>
            <a:r>
              <a:rPr lang="en-US" sz="2600" dirty="0" err="1"/>
              <a:t>by.x</a:t>
            </a:r>
            <a:r>
              <a:rPr lang="en-US" sz="2600" dirty="0"/>
              <a:t>="</a:t>
            </a:r>
            <a:r>
              <a:rPr lang="en-US" sz="2600" dirty="0" err="1"/>
              <a:t>case_id</a:t>
            </a:r>
            <a:r>
              <a:rPr lang="en-US" sz="2600" dirty="0"/>
              <a:t>", </a:t>
            </a:r>
            <a:r>
              <a:rPr lang="en-US" sz="2600" dirty="0" err="1">
                <a:solidFill>
                  <a:srgbClr val="FF0000"/>
                </a:solidFill>
              </a:rPr>
              <a:t>by.y</a:t>
            </a:r>
            <a:r>
              <a:rPr lang="en-US" sz="2600" dirty="0">
                <a:solidFill>
                  <a:srgbClr val="FF0000"/>
                </a:solidFill>
              </a:rPr>
              <a:t>="</a:t>
            </a:r>
            <a:r>
              <a:rPr lang="en-US" sz="2600" dirty="0" err="1">
                <a:solidFill>
                  <a:srgbClr val="FF0000"/>
                </a:solidFill>
              </a:rPr>
              <a:t>case_id</a:t>
            </a:r>
            <a:r>
              <a:rPr lang="en-US" sz="2600" dirty="0">
                <a:solidFill>
                  <a:srgbClr val="FF0000"/>
                </a:solidFill>
              </a:rPr>
              <a:t>"</a:t>
            </a:r>
            <a:r>
              <a:rPr lang="en-US" sz="26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73805-522D-944A-D464-0789A9ECC45A}"/>
              </a:ext>
            </a:extLst>
          </p:cNvPr>
          <p:cNvSpPr txBox="1"/>
          <p:nvPr/>
        </p:nvSpPr>
        <p:spPr>
          <a:xfrm>
            <a:off x="1352203" y="3990109"/>
            <a:ext cx="8352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Specify the variable in the </a:t>
            </a:r>
            <a:r>
              <a:rPr lang="en-US" sz="2600" u="sng" dirty="0">
                <a:solidFill>
                  <a:srgbClr val="FF0000"/>
                </a:solidFill>
              </a:rPr>
              <a:t>second</a:t>
            </a:r>
            <a:r>
              <a:rPr lang="en-US" sz="2600" dirty="0">
                <a:solidFill>
                  <a:srgbClr val="FF0000"/>
                </a:solidFill>
              </a:rPr>
              <a:t> dataset for connecting.  </a:t>
            </a:r>
          </a:p>
        </p:txBody>
      </p:sp>
    </p:spTree>
    <p:extLst>
      <p:ext uri="{BB962C8B-B14F-4D97-AF65-F5344CB8AC3E}">
        <p14:creationId xmlns:p14="http://schemas.microsoft.com/office/powerpoint/2010/main" val="277693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grouped_stats</a:t>
            </a:r>
            <a:r>
              <a:rPr lang="en-US" dirty="0"/>
              <a:t>()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A090182-320A-A748-C114-291FDBE9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08088"/>
            <a:ext cx="11815762" cy="228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flashlight</a:t>
            </a:r>
          </a:p>
          <a:p>
            <a:pPr marL="0" indent="0">
              <a:buNone/>
            </a:pPr>
            <a:r>
              <a:rPr lang="en-US" sz="2400" dirty="0"/>
              <a:t>Type in console: help(“</a:t>
            </a:r>
            <a:r>
              <a:rPr lang="en-US" sz="2400" dirty="0" err="1"/>
              <a:t>grouped_stats</a:t>
            </a:r>
            <a:r>
              <a:rPr lang="en-US" sz="2400" dirty="0"/>
              <a:t>”) </a:t>
            </a:r>
          </a:p>
          <a:p>
            <a:pPr marL="0" indent="0">
              <a:buNone/>
            </a:pPr>
            <a:r>
              <a:rPr lang="en-US" sz="2400" dirty="0"/>
              <a:t>Use this to calculate </a:t>
            </a:r>
            <a:r>
              <a:rPr lang="en-US" sz="2400" u="sng" dirty="0">
                <a:solidFill>
                  <a:srgbClr val="FF0000"/>
                </a:solidFill>
              </a:rPr>
              <a:t>weighted</a:t>
            </a:r>
            <a:r>
              <a:rPr lang="en-US" sz="2400" dirty="0"/>
              <a:t> means. </a:t>
            </a:r>
          </a:p>
          <a:p>
            <a:pPr marL="0" indent="0">
              <a:buNone/>
            </a:pPr>
            <a:r>
              <a:rPr lang="en-US" sz="2400" dirty="0"/>
              <a:t>To calculate a mean that </a:t>
            </a:r>
            <a:r>
              <a:rPr lang="en-US" sz="2400" u="sng" dirty="0">
                <a:solidFill>
                  <a:srgbClr val="FF0000"/>
                </a:solidFill>
              </a:rPr>
              <a:t>represents the population</a:t>
            </a:r>
            <a:r>
              <a:rPr lang="en-US" sz="2400" dirty="0"/>
              <a:t>, we need to include weights. A normal mean calculation will be biased.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67650-0FD2-AEF8-1287-D9862E0C143A}"/>
              </a:ext>
            </a:extLst>
          </p:cNvPr>
          <p:cNvSpPr txBox="1"/>
          <p:nvPr/>
        </p:nvSpPr>
        <p:spPr>
          <a:xfrm>
            <a:off x="1257993" y="4287628"/>
            <a:ext cx="117154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grouped_stats</a:t>
            </a:r>
            <a:r>
              <a:rPr lang="en-US" sz="2600" dirty="0"/>
              <a:t>(</a:t>
            </a:r>
            <a:r>
              <a:rPr lang="en-US" sz="2600" dirty="0" err="1"/>
              <a:t>merged_data</a:t>
            </a:r>
            <a:r>
              <a:rPr lang="en-US" sz="2600" dirty="0"/>
              <a:t>, "</a:t>
            </a:r>
            <a:r>
              <a:rPr lang="en-US" sz="2600" dirty="0" err="1"/>
              <a:t>below_poverty_line</a:t>
            </a:r>
            <a:r>
              <a:rPr lang="en-US" sz="2600" dirty="0"/>
              <a:t>", w = "</a:t>
            </a:r>
            <a:r>
              <a:rPr lang="en-US" sz="2600" dirty="0" err="1"/>
              <a:t>hh_wgt</a:t>
            </a:r>
            <a:r>
              <a:rPr lang="en-US" sz="26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7674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grouped_stats</a:t>
            </a:r>
            <a:r>
              <a:rPr lang="en-US" dirty="0"/>
              <a:t>()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A090182-320A-A748-C114-291FDBE9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08088"/>
            <a:ext cx="11815762" cy="228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flashlight</a:t>
            </a:r>
          </a:p>
          <a:p>
            <a:pPr marL="0" indent="0">
              <a:buNone/>
            </a:pPr>
            <a:r>
              <a:rPr lang="en-US" sz="2400" dirty="0"/>
              <a:t>Type in console: help(“</a:t>
            </a:r>
            <a:r>
              <a:rPr lang="en-US" sz="2400" dirty="0" err="1"/>
              <a:t>grouped_stats</a:t>
            </a:r>
            <a:r>
              <a:rPr lang="en-US" sz="2400" dirty="0"/>
              <a:t>”) </a:t>
            </a:r>
          </a:p>
          <a:p>
            <a:pPr marL="0" indent="0">
              <a:buNone/>
            </a:pPr>
            <a:r>
              <a:rPr lang="en-US" sz="2400" dirty="0"/>
              <a:t>Use this to calculate </a:t>
            </a:r>
            <a:r>
              <a:rPr lang="en-US" sz="2400" u="sng" dirty="0">
                <a:solidFill>
                  <a:srgbClr val="FF0000"/>
                </a:solidFill>
              </a:rPr>
              <a:t>weighted</a:t>
            </a:r>
            <a:r>
              <a:rPr lang="en-US" sz="2400" dirty="0"/>
              <a:t> means. </a:t>
            </a:r>
          </a:p>
          <a:p>
            <a:pPr marL="0" indent="0">
              <a:buNone/>
            </a:pPr>
            <a:r>
              <a:rPr lang="en-US" sz="2400" dirty="0"/>
              <a:t>To calculate a mean that </a:t>
            </a:r>
            <a:r>
              <a:rPr lang="en-US" sz="2400" u="sng" dirty="0">
                <a:solidFill>
                  <a:srgbClr val="FF0000"/>
                </a:solidFill>
              </a:rPr>
              <a:t>represents the population</a:t>
            </a:r>
            <a:r>
              <a:rPr lang="en-US" sz="2400" dirty="0"/>
              <a:t>, we need to include weights. A normal mean calculation will be biased.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67650-0FD2-AEF8-1287-D9862E0C143A}"/>
              </a:ext>
            </a:extLst>
          </p:cNvPr>
          <p:cNvSpPr txBox="1"/>
          <p:nvPr/>
        </p:nvSpPr>
        <p:spPr>
          <a:xfrm>
            <a:off x="1257993" y="4287628"/>
            <a:ext cx="117154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grouped_stats</a:t>
            </a:r>
            <a:r>
              <a:rPr lang="en-US" sz="2600" dirty="0"/>
              <a:t>(</a:t>
            </a:r>
            <a:r>
              <a:rPr lang="en-US" sz="2600" dirty="0" err="1">
                <a:solidFill>
                  <a:srgbClr val="FF0000"/>
                </a:solidFill>
              </a:rPr>
              <a:t>merged_data</a:t>
            </a:r>
            <a:r>
              <a:rPr lang="en-US" sz="2600" dirty="0"/>
              <a:t>, "</a:t>
            </a:r>
            <a:r>
              <a:rPr lang="en-US" sz="2600" dirty="0" err="1"/>
              <a:t>below_poverty_line</a:t>
            </a:r>
            <a:r>
              <a:rPr lang="en-US" sz="2600" dirty="0"/>
              <a:t>", w = "</a:t>
            </a:r>
            <a:r>
              <a:rPr lang="en-US" sz="2600" dirty="0" err="1"/>
              <a:t>hh_wgt</a:t>
            </a:r>
            <a:r>
              <a:rPr lang="en-US" sz="2600" dirty="0"/>
              <a:t>")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50D21-0A61-0D2A-78BE-801FE7100EE5}"/>
              </a:ext>
            </a:extLst>
          </p:cNvPr>
          <p:cNvSpPr txBox="1"/>
          <p:nvPr/>
        </p:nvSpPr>
        <p:spPr>
          <a:xfrm>
            <a:off x="642852" y="5214850"/>
            <a:ext cx="5954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Dataset where the variable of interest is.</a:t>
            </a:r>
          </a:p>
        </p:txBody>
      </p:sp>
    </p:spTree>
    <p:extLst>
      <p:ext uri="{BB962C8B-B14F-4D97-AF65-F5344CB8AC3E}">
        <p14:creationId xmlns:p14="http://schemas.microsoft.com/office/powerpoint/2010/main" val="370239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grouped_stats</a:t>
            </a:r>
            <a:r>
              <a:rPr lang="en-US" dirty="0"/>
              <a:t>()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A090182-320A-A748-C114-291FDBE9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08088"/>
            <a:ext cx="11815762" cy="228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flashlight</a:t>
            </a:r>
          </a:p>
          <a:p>
            <a:pPr marL="0" indent="0">
              <a:buNone/>
            </a:pPr>
            <a:r>
              <a:rPr lang="en-US" sz="2400" dirty="0"/>
              <a:t>Type in console: help(“</a:t>
            </a:r>
            <a:r>
              <a:rPr lang="en-US" sz="2400" dirty="0" err="1"/>
              <a:t>grouped_stats</a:t>
            </a:r>
            <a:r>
              <a:rPr lang="en-US" sz="2400" dirty="0"/>
              <a:t>”) </a:t>
            </a:r>
          </a:p>
          <a:p>
            <a:pPr marL="0" indent="0">
              <a:buNone/>
            </a:pPr>
            <a:r>
              <a:rPr lang="en-US" sz="2400" dirty="0"/>
              <a:t>Use this to calculate </a:t>
            </a:r>
            <a:r>
              <a:rPr lang="en-US" sz="2400" u="sng" dirty="0">
                <a:solidFill>
                  <a:srgbClr val="FF0000"/>
                </a:solidFill>
              </a:rPr>
              <a:t>weighted</a:t>
            </a:r>
            <a:r>
              <a:rPr lang="en-US" sz="2400" dirty="0"/>
              <a:t> means. </a:t>
            </a:r>
          </a:p>
          <a:p>
            <a:pPr marL="0" indent="0">
              <a:buNone/>
            </a:pPr>
            <a:r>
              <a:rPr lang="en-US" sz="2400" dirty="0"/>
              <a:t>To calculate a mean that </a:t>
            </a:r>
            <a:r>
              <a:rPr lang="en-US" sz="2400" u="sng" dirty="0">
                <a:solidFill>
                  <a:srgbClr val="FF0000"/>
                </a:solidFill>
              </a:rPr>
              <a:t>represents the population</a:t>
            </a:r>
            <a:r>
              <a:rPr lang="en-US" sz="2400" dirty="0"/>
              <a:t>, we need to include weights. A normal mean calculation will be biased.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67650-0FD2-AEF8-1287-D9862E0C143A}"/>
              </a:ext>
            </a:extLst>
          </p:cNvPr>
          <p:cNvSpPr txBox="1"/>
          <p:nvPr/>
        </p:nvSpPr>
        <p:spPr>
          <a:xfrm>
            <a:off x="1257993" y="4287628"/>
            <a:ext cx="117154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grouped_stats</a:t>
            </a:r>
            <a:r>
              <a:rPr lang="en-US" sz="2600" dirty="0"/>
              <a:t>(</a:t>
            </a:r>
            <a:r>
              <a:rPr lang="en-US" sz="2600" dirty="0" err="1"/>
              <a:t>merged_data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"</a:t>
            </a:r>
            <a:r>
              <a:rPr lang="en-US" sz="2600" dirty="0" err="1">
                <a:solidFill>
                  <a:srgbClr val="FF0000"/>
                </a:solidFill>
              </a:rPr>
              <a:t>below_poverty_line</a:t>
            </a:r>
            <a:r>
              <a:rPr lang="en-US" sz="2600" dirty="0">
                <a:solidFill>
                  <a:srgbClr val="FF0000"/>
                </a:solidFill>
              </a:rPr>
              <a:t>"</a:t>
            </a:r>
            <a:r>
              <a:rPr lang="en-US" sz="2600" dirty="0"/>
              <a:t>, w = "</a:t>
            </a:r>
            <a:r>
              <a:rPr lang="en-US" sz="2600" dirty="0" err="1"/>
              <a:t>hh_wgt</a:t>
            </a:r>
            <a:r>
              <a:rPr lang="en-US" sz="2600" dirty="0"/>
              <a:t>")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50D21-0A61-0D2A-78BE-801FE7100EE5}"/>
              </a:ext>
            </a:extLst>
          </p:cNvPr>
          <p:cNvSpPr txBox="1"/>
          <p:nvPr/>
        </p:nvSpPr>
        <p:spPr>
          <a:xfrm>
            <a:off x="642852" y="5214850"/>
            <a:ext cx="7386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The name of the variable that you want to average.</a:t>
            </a:r>
          </a:p>
        </p:txBody>
      </p:sp>
    </p:spTree>
    <p:extLst>
      <p:ext uri="{BB962C8B-B14F-4D97-AF65-F5344CB8AC3E}">
        <p14:creationId xmlns:p14="http://schemas.microsoft.com/office/powerpoint/2010/main" val="427420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grouped_stats</a:t>
            </a:r>
            <a:r>
              <a:rPr lang="en-US" dirty="0"/>
              <a:t>()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A090182-320A-A748-C114-291FDBE9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08088"/>
            <a:ext cx="11815762" cy="228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flashlight</a:t>
            </a:r>
          </a:p>
          <a:p>
            <a:pPr marL="0" indent="0">
              <a:buNone/>
            </a:pPr>
            <a:r>
              <a:rPr lang="en-US" sz="2400" dirty="0"/>
              <a:t>Type in console: help(“</a:t>
            </a:r>
            <a:r>
              <a:rPr lang="en-US" sz="2400" dirty="0" err="1"/>
              <a:t>grouped_stats</a:t>
            </a:r>
            <a:r>
              <a:rPr lang="en-US" sz="2400" dirty="0"/>
              <a:t>”) </a:t>
            </a:r>
          </a:p>
          <a:p>
            <a:pPr marL="0" indent="0">
              <a:buNone/>
            </a:pPr>
            <a:r>
              <a:rPr lang="en-US" sz="2400" dirty="0"/>
              <a:t>Use this to calculate </a:t>
            </a:r>
            <a:r>
              <a:rPr lang="en-US" sz="2400" u="sng" dirty="0">
                <a:solidFill>
                  <a:srgbClr val="FF0000"/>
                </a:solidFill>
              </a:rPr>
              <a:t>weighted</a:t>
            </a:r>
            <a:r>
              <a:rPr lang="en-US" sz="2400" dirty="0"/>
              <a:t> means. </a:t>
            </a:r>
          </a:p>
          <a:p>
            <a:pPr marL="0" indent="0">
              <a:buNone/>
            </a:pPr>
            <a:r>
              <a:rPr lang="en-US" sz="2400" dirty="0"/>
              <a:t>To calculate a mean that </a:t>
            </a:r>
            <a:r>
              <a:rPr lang="en-US" sz="2400" u="sng" dirty="0">
                <a:solidFill>
                  <a:srgbClr val="FF0000"/>
                </a:solidFill>
              </a:rPr>
              <a:t>represents the population</a:t>
            </a:r>
            <a:r>
              <a:rPr lang="en-US" sz="2400" dirty="0"/>
              <a:t>, we need to include weights. A normal mean calculation will be biased.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67650-0FD2-AEF8-1287-D9862E0C143A}"/>
              </a:ext>
            </a:extLst>
          </p:cNvPr>
          <p:cNvSpPr txBox="1"/>
          <p:nvPr/>
        </p:nvSpPr>
        <p:spPr>
          <a:xfrm>
            <a:off x="1257993" y="4287628"/>
            <a:ext cx="117154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grouped_stats</a:t>
            </a:r>
            <a:r>
              <a:rPr lang="en-US" sz="2600" dirty="0"/>
              <a:t>(</a:t>
            </a:r>
            <a:r>
              <a:rPr lang="en-US" sz="2600" dirty="0" err="1"/>
              <a:t>merged_data</a:t>
            </a:r>
            <a:r>
              <a:rPr lang="en-US" sz="2600" dirty="0"/>
              <a:t>, "</a:t>
            </a:r>
            <a:r>
              <a:rPr lang="en-US" sz="2600" dirty="0" err="1"/>
              <a:t>below_poverty_line</a:t>
            </a:r>
            <a:r>
              <a:rPr lang="en-US" sz="2600" dirty="0"/>
              <a:t>", </a:t>
            </a:r>
            <a:r>
              <a:rPr lang="en-US" sz="2600" dirty="0">
                <a:solidFill>
                  <a:srgbClr val="FF0000"/>
                </a:solidFill>
              </a:rPr>
              <a:t>w = "</a:t>
            </a:r>
            <a:r>
              <a:rPr lang="en-US" sz="2600" dirty="0" err="1">
                <a:solidFill>
                  <a:srgbClr val="FF0000"/>
                </a:solidFill>
              </a:rPr>
              <a:t>hh_wgt</a:t>
            </a:r>
            <a:r>
              <a:rPr lang="en-US" sz="2600" dirty="0">
                <a:solidFill>
                  <a:srgbClr val="FF0000"/>
                </a:solidFill>
              </a:rPr>
              <a:t>"</a:t>
            </a:r>
            <a:r>
              <a:rPr lang="en-US" sz="26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50D21-0A61-0D2A-78BE-801FE7100EE5}"/>
              </a:ext>
            </a:extLst>
          </p:cNvPr>
          <p:cNvSpPr txBox="1"/>
          <p:nvPr/>
        </p:nvSpPr>
        <p:spPr>
          <a:xfrm>
            <a:off x="642852" y="5214850"/>
            <a:ext cx="8888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The name of the column in the data that contains the weights.</a:t>
            </a:r>
          </a:p>
        </p:txBody>
      </p:sp>
    </p:spTree>
    <p:extLst>
      <p:ext uri="{BB962C8B-B14F-4D97-AF65-F5344CB8AC3E}">
        <p14:creationId xmlns:p14="http://schemas.microsoft.com/office/powerpoint/2010/main" val="285028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Weights are used to make the data representative of the population. </a:t>
            </a:r>
          </a:p>
          <a:p>
            <a:r>
              <a:rPr lang="en-US" sz="2600" dirty="0"/>
              <a:t>Without weights, the poverty rate calculated will be the poverty rates </a:t>
            </a:r>
            <a:r>
              <a:rPr lang="en-US" sz="2600" dirty="0">
                <a:solidFill>
                  <a:srgbClr val="FF0000"/>
                </a:solidFill>
              </a:rPr>
              <a:t>for the 11434 households in the sample</a:t>
            </a:r>
            <a:r>
              <a:rPr lang="en-US" sz="2600" dirty="0"/>
              <a:t> instead of </a:t>
            </a:r>
            <a:r>
              <a:rPr lang="en-US" sz="2600" u="sng" dirty="0">
                <a:solidFill>
                  <a:srgbClr val="0070C0"/>
                </a:solidFill>
              </a:rPr>
              <a:t>the entire population of Malawi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2FD0B9-A6FA-73A0-A21C-E466D9F0BBE4}"/>
                  </a:ext>
                </a:extLst>
              </p:cNvPr>
              <p:cNvSpPr txBox="1"/>
              <p:nvPr/>
            </p:nvSpPr>
            <p:spPr>
              <a:xfrm>
                <a:off x="3946052" y="2817669"/>
                <a:ext cx="4004301" cy="346370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Weighted mean of consumption: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𝑤𝑒𝑖𝑔h𝑡𝑒𝑑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e>
                      </m:acc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0" i="1" dirty="0"/>
              </a:p>
              <a:p>
                <a:endParaRPr lang="en-US" sz="2200" b="0" i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𝑐𝑜𝑛𝑠𝑢𝑚𝑝𝑡𝑖𝑜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𝑔𝑟𝑜𝑢</m:t>
                            </m:r>
                            <m:sSub>
                              <m:sSub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  </a:t>
                </a:r>
              </a:p>
              <a:p>
                <a:pPr algn="ctr"/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𝑔𝑟𝑜𝑢𝑝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weight for group </a:t>
                </a:r>
                <a:r>
                  <a:rPr lang="en-US" sz="2200" dirty="0" err="1"/>
                  <a:t>i</a:t>
                </a:r>
                <a:endParaRPr lang="en-US" sz="2200" dirty="0"/>
              </a:p>
              <a:p>
                <a:pPr algn="ctr"/>
                <a:endParaRPr lang="en-US" sz="2200" dirty="0"/>
              </a:p>
              <a:p>
                <a:pPr algn="ctr"/>
                <a:r>
                  <a:rPr lang="en-US" sz="2200" dirty="0"/>
                  <a:t>Sum over all groups.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2FD0B9-A6FA-73A0-A21C-E466D9F0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052" y="2817669"/>
                <a:ext cx="4004301" cy="3463705"/>
              </a:xfrm>
              <a:prstGeom prst="rect">
                <a:avLst/>
              </a:prstGeom>
              <a:blipFill>
                <a:blip r:embed="rId2"/>
                <a:stretch>
                  <a:fillRect l="-1508" t="-697" r="-603" b="-2265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1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6CBCE9F-2180-41C8-0F50-EDF8ABDF7AE8}"/>
              </a:ext>
            </a:extLst>
          </p:cNvPr>
          <p:cNvSpPr txBox="1"/>
          <p:nvPr/>
        </p:nvSpPr>
        <p:spPr>
          <a:xfrm>
            <a:off x="2255520" y="3264130"/>
            <a:ext cx="895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</a:t>
            </a:r>
            <a:r>
              <a:rPr lang="en-US" sz="2400" b="1" u="sng" dirty="0"/>
              <a:t>adjustments</a:t>
            </a:r>
            <a:r>
              <a:rPr lang="en-US" sz="2400" b="1" dirty="0"/>
              <a:t> should you make to create better measurements?</a:t>
            </a:r>
          </a:p>
        </p:txBody>
      </p:sp>
    </p:spTree>
    <p:extLst>
      <p:ext uri="{BB962C8B-B14F-4D97-AF65-F5344CB8AC3E}">
        <p14:creationId xmlns:p14="http://schemas.microsoft.com/office/powerpoint/2010/main" val="101527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3DD64-4FCD-B61C-1749-4190FC262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Adjustments on what to include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AB9E2-1424-5080-12F8-B94D6AAD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6" y="1078038"/>
            <a:ext cx="6343696" cy="5200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9C5D6-658D-1240-306A-C19EF1FC5281}"/>
              </a:ext>
            </a:extLst>
          </p:cNvPr>
          <p:cNvSpPr txBox="1"/>
          <p:nvPr/>
        </p:nvSpPr>
        <p:spPr>
          <a:xfrm>
            <a:off x="701387" y="6270007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Mancini &amp; </a:t>
            </a:r>
            <a:r>
              <a:rPr lang="en-US" dirty="0" err="1">
                <a:hlinkClick r:id="rId3"/>
              </a:rPr>
              <a:t>Vecchi</a:t>
            </a:r>
            <a:r>
              <a:rPr lang="en-US" dirty="0">
                <a:hlinkClick r:id="rId3"/>
              </a:rPr>
              <a:t> (2022)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5A3EF-7960-32E7-66AA-645B796256D2}"/>
              </a:ext>
            </a:extLst>
          </p:cNvPr>
          <p:cNvSpPr txBox="1"/>
          <p:nvPr/>
        </p:nvSpPr>
        <p:spPr>
          <a:xfrm>
            <a:off x="7278832" y="1454728"/>
            <a:ext cx="45252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Truly measuring a person’s consumption is difficult: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What about consumption from your own garden?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What about gifts or eating food at your neighbor’s house?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What about food provided by the office? </a:t>
            </a:r>
          </a:p>
        </p:txBody>
      </p:sp>
    </p:spTree>
    <p:extLst>
      <p:ext uri="{BB962C8B-B14F-4D97-AF65-F5344CB8AC3E}">
        <p14:creationId xmlns:p14="http://schemas.microsoft.com/office/powerpoint/2010/main" val="40488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60BE5-5F2A-AB0F-0B60-842D982E5C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Adjustments to measure of household welfare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15120-AC24-9879-5337-3D127A22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1" y="1264646"/>
            <a:ext cx="7904213" cy="4814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AF2DC-262B-87EF-D9D6-3EDBCF94170C}"/>
              </a:ext>
            </a:extLst>
          </p:cNvPr>
          <p:cNvSpPr txBox="1"/>
          <p:nvPr/>
        </p:nvSpPr>
        <p:spPr>
          <a:xfrm>
            <a:off x="488373" y="6152085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Mancini &amp; </a:t>
            </a:r>
            <a:r>
              <a:rPr lang="en-US" dirty="0" err="1">
                <a:hlinkClick r:id="rId3"/>
              </a:rPr>
              <a:t>Vecchi</a:t>
            </a:r>
            <a:r>
              <a:rPr lang="en-US" dirty="0">
                <a:hlinkClick r:id="rId3"/>
              </a:rPr>
              <a:t> (2022)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239F7-169F-99F1-B122-0D22A069A966}"/>
              </a:ext>
            </a:extLst>
          </p:cNvPr>
          <p:cNvSpPr txBox="1"/>
          <p:nvPr/>
        </p:nvSpPr>
        <p:spPr>
          <a:xfrm>
            <a:off x="7289223" y="2576049"/>
            <a:ext cx="4525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Having a nominal measure of consumption may not properly reflect a person’s standard of living.  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638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6EFA-24CF-AE3D-6FC7-F086EC58E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D54EB-A7D2-2889-5644-7189704D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0" y="1491860"/>
            <a:ext cx="5612360" cy="3418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3AFA7-7D73-29C5-85EE-5211ADF4CBD0}"/>
              </a:ext>
            </a:extLst>
          </p:cNvPr>
          <p:cNvSpPr txBox="1"/>
          <p:nvPr/>
        </p:nvSpPr>
        <p:spPr>
          <a:xfrm>
            <a:off x="5780117" y="1969848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Prices vary by location.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Lower prices in rural areas may lead to lower consumption.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Comparing prices of different periods is important.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E50DCB-79AB-FCDE-43F8-FDFF4E5C618D}"/>
              </a:ext>
            </a:extLst>
          </p:cNvPr>
          <p:cNvSpPr/>
          <p:nvPr/>
        </p:nvSpPr>
        <p:spPr>
          <a:xfrm>
            <a:off x="1390996" y="3502429"/>
            <a:ext cx="2172393" cy="11914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4D149A-6715-D4D6-D67C-C6429246398F}"/>
              </a:ext>
            </a:extLst>
          </p:cNvPr>
          <p:cNvSpPr txBox="1"/>
          <p:nvPr/>
        </p:nvSpPr>
        <p:spPr>
          <a:xfrm>
            <a:off x="442089" y="108424"/>
            <a:ext cx="700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LSMS+ Survey in Cambodia (</a:t>
            </a:r>
            <a:r>
              <a:rPr lang="en-US" sz="2400" dirty="0">
                <a:hlinkClick r:id="rId4"/>
              </a:rPr>
              <a:t>link</a:t>
            </a:r>
            <a:r>
              <a:rPr lang="en-US" sz="2400" dirty="0"/>
              <a:t>)</a:t>
            </a:r>
          </a:p>
        </p:txBody>
      </p:sp>
      <p:pic>
        <p:nvPicPr>
          <p:cNvPr id="2" name="Online Media 1" title="Advancing Gender Equality through Household Surveys: Living Standards Measurement Study–Plus (LSMS+)">
            <a:hlinkClick r:id="" action="ppaction://media"/>
            <a:extLst>
              <a:ext uri="{FF2B5EF4-FFF2-40B4-BE49-F238E27FC236}">
                <a16:creationId xmlns:a16="http://schemas.microsoft.com/office/drawing/2014/main" id="{15901545-8B70-9142-EC34-18410A5AA6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6191" y="570089"/>
            <a:ext cx="11000877" cy="6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03BD4-636E-8F57-1DFA-B27CB8C11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Scale Equivalence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B9A6-F1BA-7845-9B2E-B0A8BAE1F405}"/>
              </a:ext>
            </a:extLst>
          </p:cNvPr>
          <p:cNvSpPr txBox="1"/>
          <p:nvPr/>
        </p:nvSpPr>
        <p:spPr>
          <a:xfrm>
            <a:off x="5861936" y="1692454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household of 2 consumes more than a household of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How much do children need?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How about different age groups and gender differences in consumption?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Some goods are public goods.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4BFEE-3B35-2D49-0063-5DD61482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0" y="1491860"/>
            <a:ext cx="5612360" cy="34181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AB7BE02-00A5-A4A4-0D9A-168463D49CA2}"/>
              </a:ext>
            </a:extLst>
          </p:cNvPr>
          <p:cNvSpPr/>
          <p:nvPr/>
        </p:nvSpPr>
        <p:spPr>
          <a:xfrm>
            <a:off x="3214254" y="3485803"/>
            <a:ext cx="2172393" cy="11914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4D149A-6715-D4D6-D67C-C6429246398F}"/>
              </a:ext>
            </a:extLst>
          </p:cNvPr>
          <p:cNvSpPr txBox="1"/>
          <p:nvPr/>
        </p:nvSpPr>
        <p:spPr>
          <a:xfrm>
            <a:off x="489044" y="188600"/>
            <a:ext cx="8464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Living Standard Measurement Study (LSMS) Surveys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AFA70-35D9-9601-8849-BA6B94C07B29}"/>
              </a:ext>
            </a:extLst>
          </p:cNvPr>
          <p:cNvSpPr txBox="1"/>
          <p:nvPr/>
        </p:nvSpPr>
        <p:spPr>
          <a:xfrm>
            <a:off x="471262" y="1228908"/>
            <a:ext cx="5554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There are many types of household surveys conducted in many countries. Modern surveys started after World War II.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will explore various ones in this class. One of the established survey programs for developing nations is the </a:t>
            </a:r>
            <a:r>
              <a:rPr lang="en-US" sz="2200" b="1" dirty="0">
                <a:solidFill>
                  <a:srgbClr val="0070C0"/>
                </a:solidFill>
              </a:rPr>
              <a:t>LSMS Surveys</a:t>
            </a:r>
            <a:r>
              <a:rPr lang="en-US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Established by the World Bank in 1980s.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Need a way to track poverty and living standard measurements through time and have them consistent across countries.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F43D4-075E-74E8-90BE-D3E8CBCCB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7159"/>
            <a:ext cx="5880360" cy="2255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5DD6D-B5A1-11B7-52F5-9CE143C9EC69}"/>
              </a:ext>
            </a:extLst>
          </p:cNvPr>
          <p:cNvSpPr txBox="1"/>
          <p:nvPr/>
        </p:nvSpPr>
        <p:spPr>
          <a:xfrm>
            <a:off x="6582641" y="4156364"/>
            <a:ext cx="5088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Check out </a:t>
            </a:r>
            <a:r>
              <a:rPr lang="en-US" sz="2200" dirty="0">
                <a:hlinkClick r:id="rId4"/>
              </a:rPr>
              <a:t>World Bank Microdata Library</a:t>
            </a:r>
            <a:endParaRPr lang="en-US" sz="2200" dirty="0"/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Also </a:t>
            </a:r>
            <a:r>
              <a:rPr lang="en-US" sz="2200" dirty="0">
                <a:hlinkClick r:id="rId5"/>
              </a:rPr>
              <a:t>The LSMS Homepage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39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4D149A-6715-D4D6-D67C-C6429246398F}"/>
              </a:ext>
            </a:extLst>
          </p:cNvPr>
          <p:cNvSpPr txBox="1"/>
          <p:nvPr/>
        </p:nvSpPr>
        <p:spPr>
          <a:xfrm>
            <a:off x="462921" y="214726"/>
            <a:ext cx="8185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Topics of Household Surveys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AFA70-35D9-9601-8849-BA6B94C07B29}"/>
              </a:ext>
            </a:extLst>
          </p:cNvPr>
          <p:cNvSpPr txBox="1"/>
          <p:nvPr/>
        </p:nvSpPr>
        <p:spPr>
          <a:xfrm>
            <a:off x="314508" y="1228908"/>
            <a:ext cx="11249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4AF66-AFED-74F6-D45A-1E10285058F9}"/>
              </a:ext>
            </a:extLst>
          </p:cNvPr>
          <p:cNvSpPr txBox="1"/>
          <p:nvPr/>
        </p:nvSpPr>
        <p:spPr>
          <a:xfrm>
            <a:off x="596232" y="1161845"/>
            <a:ext cx="91090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Multi-topic surveys have been quite extensive in the topics they cover. </a:t>
            </a:r>
          </a:p>
          <a:p>
            <a:endParaRPr lang="en-US" sz="2200" dirty="0"/>
          </a:p>
          <a:p>
            <a:r>
              <a:rPr lang="en-US" sz="2200" dirty="0"/>
              <a:t>For LSMS, topics cover: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Household characteristics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Household consumption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Labor, time use, and income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Agricultural activities (land size, what is planted, what is harvested)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Bank account, savings, and credit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Access to Mobile Phones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Food security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Subjective wellbeing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Education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Health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Fertility</a:t>
            </a:r>
          </a:p>
          <a:p>
            <a:r>
              <a:rPr lang="en-US" sz="2200" dirty="0"/>
              <a:t>      …………. and so on. 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2A798-DBB3-498E-803F-91BD7321EE9F}"/>
              </a:ext>
            </a:extLst>
          </p:cNvPr>
          <p:cNvSpPr txBox="1"/>
          <p:nvPr/>
        </p:nvSpPr>
        <p:spPr>
          <a:xfrm>
            <a:off x="5840798" y="5480711"/>
            <a:ext cx="5614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Keep this in mind for your group policy report!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EA759-2463-D03B-E026-DE8603E68689}"/>
              </a:ext>
            </a:extLst>
          </p:cNvPr>
          <p:cNvSpPr txBox="1"/>
          <p:nvPr/>
        </p:nvSpPr>
        <p:spPr>
          <a:xfrm>
            <a:off x="6774872" y="337837"/>
            <a:ext cx="392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Go to 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proxima nova"/>
              </a:rPr>
              <a:t>bit.ly/</a:t>
            </a:r>
            <a:r>
              <a:rPr lang="en-US" sz="2200" b="1" i="0" dirty="0" err="1">
                <a:solidFill>
                  <a:srgbClr val="FF0000"/>
                </a:solidFill>
                <a:effectLst/>
                <a:latin typeface="proxima nova"/>
              </a:rPr>
              <a:t>survey_malawi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A327D6-B1FB-CFF8-7BA6-62824E23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Chen, Chaoran, Diego Restuccia, and </a:t>
            </a:r>
            <a:r>
              <a:rPr lang="en-US" sz="2200" dirty="0" err="1"/>
              <a:t>Raül</a:t>
            </a:r>
            <a:r>
              <a:rPr lang="en-US" sz="2200" dirty="0"/>
              <a:t> Santaeulàlia-Llopis. (2023). </a:t>
            </a:r>
            <a:r>
              <a:rPr lang="en-US" sz="2200" dirty="0">
                <a:hlinkClick r:id="rId2"/>
              </a:rPr>
              <a:t>Land Misallocation and Productivity.</a:t>
            </a:r>
            <a:r>
              <a:rPr lang="en-US" sz="2200" dirty="0"/>
              <a:t> </a:t>
            </a:r>
            <a:r>
              <a:rPr lang="en-US" sz="2200" i="1" dirty="0"/>
              <a:t>American Economic Journal: Macroeconomics</a:t>
            </a:r>
            <a:r>
              <a:rPr lang="en-US" sz="2200" dirty="0"/>
              <a:t> 15 (2): 441–65</a:t>
            </a:r>
            <a:r>
              <a:rPr lang="en-US" sz="2200" b="1" dirty="0"/>
              <a:t>.</a:t>
            </a:r>
          </a:p>
          <a:p>
            <a:endParaRPr lang="en-US" sz="2200" b="1" dirty="0"/>
          </a:p>
          <a:p>
            <a:r>
              <a:rPr lang="en-US" sz="2200" dirty="0"/>
              <a:t>Jones, A. D., Shrinivas, A., &amp; Bezner-Kerr, R. (2014). </a:t>
            </a:r>
            <a:r>
              <a:rPr lang="en-US" sz="2200" dirty="0">
                <a:hlinkClick r:id="rId3"/>
              </a:rPr>
              <a:t>Farm production diversity is associated with greater household dietary diversity in Malawi: Findings from nationally representative data</a:t>
            </a:r>
            <a:r>
              <a:rPr lang="en-US" sz="2200" dirty="0"/>
              <a:t>. </a:t>
            </a:r>
            <a:r>
              <a:rPr lang="en-US" sz="2200" i="1" dirty="0"/>
              <a:t>Food Policy</a:t>
            </a:r>
            <a:r>
              <a:rPr lang="en-US" sz="2200" dirty="0"/>
              <a:t>, </a:t>
            </a:r>
            <a:r>
              <a:rPr lang="en-US" sz="2200" i="1" dirty="0"/>
              <a:t>46</a:t>
            </a:r>
            <a:r>
              <a:rPr lang="en-US" sz="2200" dirty="0"/>
              <a:t>, 1-12.</a:t>
            </a:r>
          </a:p>
          <a:p>
            <a:endParaRPr lang="en-US" sz="2200" dirty="0"/>
          </a:p>
          <a:p>
            <a:r>
              <a:rPr lang="en-US" sz="2200" dirty="0" err="1"/>
              <a:t>Duchoslav</a:t>
            </a:r>
            <a:r>
              <a:rPr lang="en-US" sz="2200" dirty="0"/>
              <a:t>, J., </a:t>
            </a:r>
            <a:r>
              <a:rPr lang="en-US" sz="2200" dirty="0" err="1"/>
              <a:t>Kenamu</a:t>
            </a:r>
            <a:r>
              <a:rPr lang="en-US" sz="2200" dirty="0"/>
              <a:t>, E., &amp; </a:t>
            </a:r>
            <a:r>
              <a:rPr lang="en-US" sz="2200" dirty="0" err="1"/>
              <a:t>Thunde</a:t>
            </a:r>
            <a:r>
              <a:rPr lang="en-US" sz="2200" dirty="0"/>
              <a:t>, J. (2023). </a:t>
            </a:r>
            <a:r>
              <a:rPr lang="en-US" sz="2200" dirty="0">
                <a:hlinkClick r:id="rId4"/>
              </a:rPr>
              <a:t>Targeting hunger or votes? The political economy of humanitarian transfers in Malawi</a:t>
            </a:r>
            <a:r>
              <a:rPr lang="en-US" sz="2200" dirty="0"/>
              <a:t>. </a:t>
            </a:r>
            <a:r>
              <a:rPr lang="en-US" sz="2200" i="1" dirty="0"/>
              <a:t>World Development</a:t>
            </a:r>
            <a:r>
              <a:rPr lang="en-US" sz="2200" dirty="0"/>
              <a:t>, </a:t>
            </a:r>
            <a:r>
              <a:rPr lang="en-US" sz="2200" i="1" dirty="0"/>
              <a:t>165</a:t>
            </a:r>
            <a:r>
              <a:rPr lang="en-US" sz="2200" dirty="0"/>
              <a:t>, 106179.</a:t>
            </a:r>
            <a:endParaRPr lang="en-US" sz="2200" b="1" dirty="0"/>
          </a:p>
          <a:p>
            <a:endParaRPr lang="en-US" sz="2200" dirty="0"/>
          </a:p>
          <a:p>
            <a:r>
              <a:rPr lang="en-US" sz="2200" dirty="0"/>
              <a:t>McLaughlin, S. M., </a:t>
            </a:r>
            <a:r>
              <a:rPr lang="en-US" sz="2200" dirty="0" err="1"/>
              <a:t>Bozzola</a:t>
            </a:r>
            <a:r>
              <a:rPr lang="en-US" sz="2200" dirty="0"/>
              <a:t>, M., &amp; Nugent, A. (2023). </a:t>
            </a:r>
            <a:r>
              <a:rPr lang="en-US" sz="2200" dirty="0">
                <a:hlinkClick r:id="rId5"/>
              </a:rPr>
              <a:t>Changing Climate, Changing Food Consumption? Impact of Weather Shocks on Nutrition in Malawi</a:t>
            </a:r>
            <a:r>
              <a:rPr lang="en-US" sz="2200" dirty="0"/>
              <a:t>. </a:t>
            </a:r>
            <a:r>
              <a:rPr lang="en-US" sz="2200" i="1" dirty="0"/>
              <a:t>The Journal of Development Studies</a:t>
            </a:r>
            <a:r>
              <a:rPr lang="en-US" sz="2200" dirty="0"/>
              <a:t>, </a:t>
            </a:r>
            <a:r>
              <a:rPr lang="en-US" sz="2200" i="1" dirty="0"/>
              <a:t>59</a:t>
            </a:r>
            <a:r>
              <a:rPr lang="en-US" sz="2200" dirty="0"/>
              <a:t>(12), 1827–1848.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3C0B-3A11-33E7-7AF5-25214CA09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Papers using the Malawi Data</a:t>
            </a:r>
          </a:p>
        </p:txBody>
      </p:sp>
    </p:spTree>
    <p:extLst>
      <p:ext uri="{BB962C8B-B14F-4D97-AF65-F5344CB8AC3E}">
        <p14:creationId xmlns:p14="http://schemas.microsoft.com/office/powerpoint/2010/main" val="135665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B69A1F-0A35-45F8-E360-FDE97EBC1D90}"/>
              </a:ext>
            </a:extLst>
          </p:cNvPr>
          <p:cNvSpPr/>
          <p:nvPr/>
        </p:nvSpPr>
        <p:spPr>
          <a:xfrm>
            <a:off x="619229" y="1674458"/>
            <a:ext cx="4628872" cy="6671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1. Background of Household Survey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0E5E3A-DC8F-A1A0-17D8-4F5F3F1172EE}"/>
              </a:ext>
            </a:extLst>
          </p:cNvPr>
          <p:cNvSpPr/>
          <p:nvPr/>
        </p:nvSpPr>
        <p:spPr>
          <a:xfrm>
            <a:off x="619229" y="2913611"/>
            <a:ext cx="5005716" cy="12261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2. Case Study &amp; Data Analytics Lesson: </a:t>
            </a:r>
          </a:p>
          <a:p>
            <a:r>
              <a:rPr lang="en-US" b="1" dirty="0">
                <a:solidFill>
                  <a:schemeClr val="tx1"/>
                </a:solidFill>
              </a:rPr>
              <a:t>     Measuring Poverty Rates in Malawi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74A7E0-350F-2064-6222-C8F398CE3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Outline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5CED94-5616-2EA0-BEAF-86D5E5A495A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24945" y="2992582"/>
            <a:ext cx="884960" cy="534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B4495-1B7D-8FEA-1B45-B16E9ED1786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24945" y="3526674"/>
            <a:ext cx="9421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1F88BB-2968-3D6A-2B72-9A6FE8FD5C0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624945" y="3526675"/>
            <a:ext cx="884960" cy="453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0C4A4E-B7C0-2E6F-1516-A41B4BCD8A5D}"/>
              </a:ext>
            </a:extLst>
          </p:cNvPr>
          <p:cNvSpPr txBox="1"/>
          <p:nvPr/>
        </p:nvSpPr>
        <p:spPr>
          <a:xfrm>
            <a:off x="6567057" y="2802666"/>
            <a:ext cx="13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summarize()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328CD-EAA5-4789-DB3D-4EF8BF4D2852}"/>
              </a:ext>
            </a:extLst>
          </p:cNvPr>
          <p:cNvSpPr txBox="1"/>
          <p:nvPr/>
        </p:nvSpPr>
        <p:spPr>
          <a:xfrm>
            <a:off x="6567057" y="3316671"/>
            <a:ext cx="92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merge()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22D6F-8A7A-E1D4-6BE1-2B06063EFB2A}"/>
              </a:ext>
            </a:extLst>
          </p:cNvPr>
          <p:cNvSpPr txBox="1"/>
          <p:nvPr/>
        </p:nvSpPr>
        <p:spPr>
          <a:xfrm>
            <a:off x="6567056" y="3750024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grouped_stats</a:t>
            </a:r>
            <a:r>
              <a:rPr lang="en-US" b="1" dirty="0"/>
              <a:t>() &amp; weights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04811-3E51-F7DB-A727-6D0C8B6C5BBC}"/>
              </a:ext>
            </a:extLst>
          </p:cNvPr>
          <p:cNvSpPr txBox="1"/>
          <p:nvPr/>
        </p:nvSpPr>
        <p:spPr>
          <a:xfrm>
            <a:off x="6567056" y="2334238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Three new commands to know: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E3420-DB21-2FF9-2E3D-1D2668CA6E92}"/>
              </a:ext>
            </a:extLst>
          </p:cNvPr>
          <p:cNvSpPr txBox="1"/>
          <p:nvPr/>
        </p:nvSpPr>
        <p:spPr>
          <a:xfrm>
            <a:off x="5624945" y="4573129"/>
            <a:ext cx="626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 Discussion on how to improve the poverty rate measurement.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975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D887A-B3E1-5556-06FF-35E2D1D3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code structure is already built for you. But it’s good to start learning the logic of how to build code.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Start with understanding what input you have</a:t>
            </a:r>
          </a:p>
          <a:p>
            <a:pPr lvl="1">
              <a:buFontTx/>
              <a:buChar char="-"/>
            </a:pPr>
            <a:r>
              <a:rPr lang="en-US" sz="2000" dirty="0"/>
              <a:t>Now I have multiple files!!! </a:t>
            </a:r>
          </a:p>
          <a:p>
            <a:pPr lvl="1">
              <a:buFontTx/>
              <a:buChar char="-"/>
            </a:pPr>
            <a:r>
              <a:rPr lang="en-US" sz="2000" dirty="0"/>
              <a:t>Consumption data that I have is very detailed. More information than what I needed. </a:t>
            </a:r>
          </a:p>
          <a:p>
            <a:pPr marL="457200" lvl="1" indent="0">
              <a:buNone/>
            </a:pPr>
            <a:endParaRPr lang="en-US" sz="2000" dirty="0"/>
          </a:p>
          <a:p>
            <a:pPr marL="514350" indent="-514350">
              <a:buAutoNum type="arabicParenR"/>
            </a:pPr>
            <a:r>
              <a:rPr lang="en-US" sz="2400" dirty="0"/>
              <a:t>Think about what kind of output you want</a:t>
            </a:r>
          </a:p>
          <a:p>
            <a:pPr lvl="1">
              <a:buFontTx/>
              <a:buChar char="-"/>
            </a:pPr>
            <a:r>
              <a:rPr lang="en-US" sz="2000" dirty="0"/>
              <a:t>Need to create an indicator that identifies whether a household lives under the poverty line or not. </a:t>
            </a:r>
          </a:p>
          <a:p>
            <a:pPr lvl="1">
              <a:buFontTx/>
              <a:buChar char="-"/>
            </a:pPr>
            <a:r>
              <a:rPr lang="en-US" sz="2000" dirty="0"/>
              <a:t>Find the proportion of people who are identified as living below the poverty line. </a:t>
            </a:r>
          </a:p>
          <a:p>
            <a:pPr marL="514350" indent="-514350">
              <a:buAutoNum type="arabicParenR"/>
            </a:pP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Think about the steps needed to get there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08056-50A3-71B8-7A98-853C0E5E3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Recap: How do I start building code?</a:t>
            </a:r>
          </a:p>
        </p:txBody>
      </p:sp>
    </p:spTree>
    <p:extLst>
      <p:ext uri="{BB962C8B-B14F-4D97-AF65-F5344CB8AC3E}">
        <p14:creationId xmlns:p14="http://schemas.microsoft.com/office/powerpoint/2010/main" val="13417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3AB4E-6FA2-FB55-93E6-DE0EEF19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428364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package </a:t>
            </a:r>
            <a:r>
              <a:rPr lang="en-US" sz="2400" dirty="0" err="1"/>
              <a:t>dplyr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 in console: help(“summarize”) </a:t>
            </a:r>
          </a:p>
          <a:p>
            <a:pPr marL="0" indent="0">
              <a:buNone/>
            </a:pPr>
            <a:r>
              <a:rPr lang="en-US" sz="2400" dirty="0"/>
              <a:t>Use this to summarize each group into one row. </a:t>
            </a:r>
          </a:p>
          <a:p>
            <a:pPr marL="0" indent="0">
              <a:buNone/>
            </a:pPr>
            <a:r>
              <a:rPr lang="en-US" sz="2400" dirty="0"/>
              <a:t>In case study we have too much information in consumption. Instead, we want to create one total row for each household.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1CD7-AB17-6CCA-6C11-FCFE2E823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summarize()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4A653-8492-3F2C-E9FA-7DE916668254}"/>
              </a:ext>
            </a:extLst>
          </p:cNvPr>
          <p:cNvSpPr txBox="1"/>
          <p:nvPr/>
        </p:nvSpPr>
        <p:spPr>
          <a:xfrm>
            <a:off x="382384" y="4243293"/>
            <a:ext cx="11715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summarize(</a:t>
            </a:r>
            <a:r>
              <a:rPr lang="en-US" sz="2600" dirty="0" err="1"/>
              <a:t>food_cons</a:t>
            </a:r>
            <a:r>
              <a:rPr lang="en-US" sz="2600" dirty="0"/>
              <a:t>, </a:t>
            </a:r>
            <a:r>
              <a:rPr lang="en-US" sz="2600" dirty="0" err="1"/>
              <a:t>Total_Food_Exp</a:t>
            </a:r>
            <a:r>
              <a:rPr lang="en-US" sz="2600" dirty="0"/>
              <a:t> = sum(hh_g05, na.rm = TRUE), .by = (</a:t>
            </a:r>
            <a:r>
              <a:rPr lang="en-US" sz="2600" dirty="0" err="1"/>
              <a:t>case_id</a:t>
            </a:r>
            <a:r>
              <a:rPr lang="en-US" sz="26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6128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GLBL 5005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BL 5005 Template" id="{DBA783F3-28E5-4A9D-88EB-0941B48304B6}" vid="{E41D74EE-8D8A-4271-9DB4-5A2C577FF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GLBL 5005 Template</Template>
  <TotalTime>6730</TotalTime>
  <Words>1965</Words>
  <Application>Microsoft Office PowerPoint</Application>
  <PresentationFormat>Widescreen</PresentationFormat>
  <Paragraphs>208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Abadi</vt:lpstr>
      <vt:lpstr>Wingdings</vt:lpstr>
      <vt:lpstr>Calibri</vt:lpstr>
      <vt:lpstr>Arial</vt:lpstr>
      <vt:lpstr>proxima nova</vt:lpstr>
      <vt:lpstr>Cambria Math</vt:lpstr>
      <vt:lpstr>Calibri Light</vt:lpstr>
      <vt:lpstr>GLBL 5005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Ardina Hasanbasri</dc:creator>
  <cp:lastModifiedBy>Ardina Hasanbasri</cp:lastModifiedBy>
  <cp:revision>6</cp:revision>
  <cp:lastPrinted>2022-10-11T11:33:54Z</cp:lastPrinted>
  <dcterms:created xsi:type="dcterms:W3CDTF">2022-08-30T01:04:44Z</dcterms:created>
  <dcterms:modified xsi:type="dcterms:W3CDTF">2025-11-07T05:15:28Z</dcterms:modified>
</cp:coreProperties>
</file>